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274" r:id="rId4"/>
    <p:sldId id="257" r:id="rId5"/>
    <p:sldId id="259" r:id="rId6"/>
    <p:sldId id="285" r:id="rId7"/>
    <p:sldId id="286" r:id="rId8"/>
    <p:sldId id="287" r:id="rId9"/>
    <p:sldId id="260" r:id="rId10"/>
    <p:sldId id="262" r:id="rId11"/>
    <p:sldId id="264" r:id="rId12"/>
    <p:sldId id="265" r:id="rId13"/>
    <p:sldId id="267" r:id="rId14"/>
    <p:sldId id="268" r:id="rId15"/>
    <p:sldId id="269" r:id="rId16"/>
    <p:sldId id="266" r:id="rId17"/>
    <p:sldId id="289" r:id="rId18"/>
    <p:sldId id="290" r:id="rId19"/>
    <p:sldId id="291" r:id="rId20"/>
    <p:sldId id="293" r:id="rId21"/>
    <p:sldId id="292" r:id="rId22"/>
    <p:sldId id="271" r:id="rId23"/>
    <p:sldId id="272" r:id="rId24"/>
    <p:sldId id="288" r:id="rId25"/>
    <p:sldId id="29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6CA6D1BC-93C4-4C1C-ADEF-3D2F777586BE}">
          <p14:sldIdLst>
            <p14:sldId id="256"/>
            <p14:sldId id="295"/>
            <p14:sldId id="274"/>
            <p14:sldId id="257"/>
            <p14:sldId id="259"/>
            <p14:sldId id="285"/>
            <p14:sldId id="286"/>
            <p14:sldId id="287"/>
            <p14:sldId id="260"/>
            <p14:sldId id="262"/>
            <p14:sldId id="264"/>
            <p14:sldId id="265"/>
            <p14:sldId id="267"/>
            <p14:sldId id="268"/>
            <p14:sldId id="269"/>
            <p14:sldId id="266"/>
            <p14:sldId id="289"/>
            <p14:sldId id="290"/>
            <p14:sldId id="291"/>
            <p14:sldId id="293"/>
            <p14:sldId id="292"/>
            <p14:sldId id="271"/>
            <p14:sldId id="272"/>
            <p14:sldId id="288"/>
            <p14:sldId id="294"/>
          </p14:sldIdLst>
        </p14:section>
        <p14:section name="Başlıksız Bölüm" id="{AC7131BE-4700-4B76-8A6F-7310CB6FFB7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359F-76FB-42C1-A254-F209A8BA8101}" type="datetimeFigureOut">
              <a:rPr lang="tr-TR" smtClean="0"/>
              <a:t>16.05.2026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650519F-E4E1-4120-85DD-1473F5834183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99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359F-76FB-42C1-A254-F209A8BA8101}" type="datetimeFigureOut">
              <a:rPr lang="tr-TR" smtClean="0"/>
              <a:t>16.05.2026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519F-E4E1-4120-85DD-1473F5834183}" type="slidenum">
              <a:rPr lang="tr-TR" smtClean="0"/>
              <a:t>‹#›</a:t>
            </a:fld>
            <a:endParaRPr lang="tr-T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51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359F-76FB-42C1-A254-F209A8BA8101}" type="datetimeFigureOut">
              <a:rPr lang="tr-TR" smtClean="0"/>
              <a:t>16.05.2026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519F-E4E1-4120-85DD-1473F5834183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81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359F-76FB-42C1-A254-F209A8BA8101}" type="datetimeFigureOut">
              <a:rPr lang="tr-TR" smtClean="0"/>
              <a:t>16.05.2026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519F-E4E1-4120-85DD-1473F5834183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60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359F-76FB-42C1-A254-F209A8BA8101}" type="datetimeFigureOut">
              <a:rPr lang="tr-TR" smtClean="0"/>
              <a:t>16.05.2026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519F-E4E1-4120-85DD-1473F5834183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31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359F-76FB-42C1-A254-F209A8BA8101}" type="datetimeFigureOut">
              <a:rPr lang="tr-TR" smtClean="0"/>
              <a:t>16.05.2026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519F-E4E1-4120-85DD-1473F5834183}" type="slidenum">
              <a:rPr lang="tr-TR" smtClean="0"/>
              <a:t>‹#›</a:t>
            </a:fld>
            <a:endParaRPr lang="tr-T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3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359F-76FB-42C1-A254-F209A8BA8101}" type="datetimeFigureOut">
              <a:rPr lang="tr-TR" smtClean="0"/>
              <a:t>16.05.2026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519F-E4E1-4120-85DD-1473F5834183}" type="slidenum">
              <a:rPr lang="tr-TR" smtClean="0"/>
              <a:t>‹#›</a:t>
            </a:fld>
            <a:endParaRPr lang="tr-T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01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359F-76FB-42C1-A254-F209A8BA8101}" type="datetimeFigureOut">
              <a:rPr lang="tr-TR" smtClean="0"/>
              <a:t>16.05.2026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519F-E4E1-4120-85DD-1473F5834183}" type="slidenum">
              <a:rPr lang="tr-TR" smtClean="0"/>
              <a:t>‹#›</a:t>
            </a:fld>
            <a:endParaRPr lang="tr-T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1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359F-76FB-42C1-A254-F209A8BA8101}" type="datetimeFigureOut">
              <a:rPr lang="tr-TR" smtClean="0"/>
              <a:t>16.05.2026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519F-E4E1-4120-85DD-1473F58341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597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359F-76FB-42C1-A254-F209A8BA8101}" type="datetimeFigureOut">
              <a:rPr lang="tr-TR" smtClean="0"/>
              <a:t>16.05.2026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519F-E4E1-4120-85DD-1473F5834183}" type="slidenum">
              <a:rPr lang="tr-TR" smtClean="0"/>
              <a:t>‹#›</a:t>
            </a:fld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59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F91359F-76FB-42C1-A254-F209A8BA8101}" type="datetimeFigureOut">
              <a:rPr lang="tr-TR" smtClean="0"/>
              <a:t>16.05.2026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519F-E4E1-4120-85DD-1473F5834183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3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1359F-76FB-42C1-A254-F209A8BA8101}" type="datetimeFigureOut">
              <a:rPr lang="tr-TR" smtClean="0"/>
              <a:t>16.05.2026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650519F-E4E1-4120-85DD-1473F5834183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1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099636-6ED3-4C32-BBA2-1726BB17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853" y="200417"/>
            <a:ext cx="9607661" cy="1712986"/>
          </a:xfrm>
        </p:spPr>
        <p:txBody>
          <a:bodyPr>
            <a:normAutofit/>
          </a:bodyPr>
          <a:lstStyle/>
          <a:p>
            <a:pPr algn="ctr"/>
            <a:r>
              <a:rPr lang="tr-TR" sz="3200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KÜRESELLEŞENLER VE KÜRESELLEŞTİRİLENLER EKSENİNDE YABANCI SERMAYE GERÇEĞİ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209FA01-85E9-47F4-B069-70D286362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075" y="2381686"/>
            <a:ext cx="4908225" cy="2289776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sz="21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PROF. DR. MEHMET KARAGÜL</a:t>
            </a:r>
          </a:p>
          <a:p>
            <a:pPr algn="ctr"/>
            <a:r>
              <a:rPr lang="tr-T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MEHMET AKİF ERSOY ÜNİVERSİTESİ </a:t>
            </a:r>
          </a:p>
          <a:p>
            <a:pPr algn="ctr"/>
            <a:r>
              <a:rPr lang="tr-T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İKTİSADİ VE İDARİ BİLİMLER FAKÜLTESİ</a:t>
            </a:r>
          </a:p>
          <a:p>
            <a:pPr algn="ctr"/>
            <a:r>
              <a:rPr lang="tr-T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İKTİSAT BÖLÜMÜ BAŞKANI</a:t>
            </a:r>
          </a:p>
          <a:p>
            <a:pPr algn="ctr"/>
            <a:r>
              <a:rPr lang="tr-TR" sz="2400" dirty="0">
                <a:solidFill>
                  <a:srgbClr val="CC3300"/>
                </a:solidFill>
                <a:latin typeface="Bahnschrift" panose="020B0502040204020203" pitchFamily="34" charset="0"/>
              </a:rPr>
              <a:t>www.mkaragul.com</a:t>
            </a:r>
          </a:p>
          <a:p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DC88260-47CC-4AAB-9344-4678826E2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3683" y="2514600"/>
            <a:ext cx="4908225" cy="1488387"/>
          </a:xfrm>
        </p:spPr>
        <p:txBody>
          <a:bodyPr>
            <a:normAutofit lnSpcReduction="10000"/>
          </a:bodyPr>
          <a:lstStyle/>
          <a:p>
            <a:pPr lvl="1" algn="ctr"/>
            <a:r>
              <a:rPr lang="tr-TR" sz="3400" b="1" dirty="0">
                <a:solidFill>
                  <a:srgbClr val="002060"/>
                </a:solidFill>
              </a:rPr>
              <a:t>Antalya Türk Ocağı</a:t>
            </a:r>
          </a:p>
          <a:p>
            <a:pPr lvl="1" algn="ctr"/>
            <a:r>
              <a:rPr lang="tr-TR" sz="3400" b="1" dirty="0">
                <a:solidFill>
                  <a:srgbClr val="002060"/>
                </a:solidFill>
              </a:rPr>
              <a:t> </a:t>
            </a:r>
            <a:r>
              <a:rPr lang="tr-TR" sz="2200" b="1" dirty="0">
                <a:solidFill>
                  <a:srgbClr val="0070C0"/>
                </a:solidFill>
              </a:rPr>
              <a:t>ANTALYA 15.05.2026</a:t>
            </a:r>
          </a:p>
        </p:txBody>
      </p:sp>
    </p:spTree>
    <p:extLst>
      <p:ext uri="{BB962C8B-B14F-4D97-AF65-F5344CB8AC3E}">
        <p14:creationId xmlns:p14="http://schemas.microsoft.com/office/powerpoint/2010/main" val="666552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048FE-7B78-4BE6-BD2F-EEBC4529D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</a:rPr>
              <a:t>Dünyayı Küreselleştiren Örgütler</a:t>
            </a:r>
            <a:br>
              <a:rPr lang="tr-TR" dirty="0"/>
            </a:b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Birleşmiş Milletler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AE45F4-A114-4CE5-9C71-9C32DA979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147" y="1853753"/>
            <a:ext cx="9917708" cy="4071057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  <a:highlight>
                  <a:srgbClr val="800000"/>
                </a:highlight>
              </a:rPr>
              <a:t>Birleşmiş Milletler: </a:t>
            </a:r>
            <a:r>
              <a:rPr lang="tr-TR" dirty="0"/>
              <a:t>24 Ekim 1945'te kurulmuş; dünya barışını, güvenliğini korumak ve uluslararasında ekonomik, toplumsal ve kültürel bir iş birliği oluşturmak için kurulan uluslararası bir örgüttür. </a:t>
            </a:r>
          </a:p>
          <a:p>
            <a:r>
              <a:rPr lang="tr-TR" dirty="0"/>
              <a:t>Örgütün, kurulduğu yıllarda 51 olan üye sayısı şu an itibarıyla 193'e ulaşmıştır.</a:t>
            </a:r>
          </a:p>
          <a:p>
            <a:r>
              <a:rPr lang="tr-TR" dirty="0">
                <a:solidFill>
                  <a:srgbClr val="C00000"/>
                </a:solidFill>
              </a:rPr>
              <a:t>YAPISI</a:t>
            </a:r>
          </a:p>
          <a:p>
            <a:r>
              <a:rPr lang="tr-TR" dirty="0">
                <a:solidFill>
                  <a:srgbClr val="0000FF"/>
                </a:solidFill>
              </a:rPr>
              <a:t>Genel Kurul</a:t>
            </a:r>
            <a:r>
              <a:rPr lang="tr-TR" dirty="0"/>
              <a:t>: Her üye devlet, temsil edilir ve kararlarının bağlayıcılığı bulunmamaktadır.</a:t>
            </a:r>
          </a:p>
          <a:p>
            <a:r>
              <a:rPr lang="tr-TR" dirty="0">
                <a:solidFill>
                  <a:srgbClr val="0000FF"/>
                </a:solidFill>
              </a:rPr>
              <a:t>Güvenlik Konseyi</a:t>
            </a:r>
            <a:r>
              <a:rPr lang="tr-TR" dirty="0"/>
              <a:t>: 5’i veto hakkı olan daimi (ABD, Çin, İngiltere, Fransa ve Rusya), 10’u iki yıllık geçici 15 üyeden oluşur, karar için 9/15 oy oranı gerekir. </a:t>
            </a:r>
          </a:p>
          <a:p>
            <a:r>
              <a:rPr lang="tr-TR" dirty="0">
                <a:solidFill>
                  <a:srgbClr val="C00000"/>
                </a:solidFill>
              </a:rPr>
              <a:t>5&gt;DÜNYA</a:t>
            </a:r>
          </a:p>
        </p:txBody>
      </p:sp>
    </p:spTree>
    <p:extLst>
      <p:ext uri="{BB962C8B-B14F-4D97-AF65-F5344CB8AC3E}">
        <p14:creationId xmlns:p14="http://schemas.microsoft.com/office/powerpoint/2010/main" val="363654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068F14-B36E-4123-965A-E9921E62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83" y="418138"/>
            <a:ext cx="9603275" cy="1049235"/>
          </a:xfrm>
        </p:spPr>
        <p:txBody>
          <a:bodyPr>
            <a:normAutofit/>
          </a:bodyPr>
          <a:lstStyle/>
          <a:p>
            <a:r>
              <a:rPr lang="tr-TR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</a:rPr>
              <a:t>Dünyayı Küreselleştiren Örgütler</a:t>
            </a:r>
            <a:br>
              <a:rPr lang="tr-TR" dirty="0"/>
            </a:b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IMF: Uluslararası para Fonu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BDC9DB-8346-479B-843A-4329F03A4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147" y="1478072"/>
            <a:ext cx="9917708" cy="3988274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Bretton Woods İkizleri olarak bilinen IMF ve IBRD Temmuz 1944 yılında kurulmuştur.</a:t>
            </a:r>
          </a:p>
          <a:p>
            <a:r>
              <a:rPr lang="tr-TR" dirty="0"/>
              <a:t>IMF, 189 üyeli bir uluslararası finansal kuruluş olup, uluslararası parasal işbirliğini desteklemek, finansal istikrarı sağlamak, uluslararası ticareti kolaylaştırmak, sürdürülebilir ekonomik büyümeyi teşvik etmek için faaliyet göstermektedir!</a:t>
            </a:r>
          </a:p>
          <a:p>
            <a:r>
              <a:rPr lang="tr-TR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Önerileri</a:t>
            </a:r>
            <a:r>
              <a:rPr lang="tr-TR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Kamu harcamalarını kıs, özelleştirme yap, dış ticareti serbestleştir,  yabancı sermayeyi teşvik et, devleti küçült, piyasayı büyüt, ekonomiyi dışa aç. </a:t>
            </a:r>
          </a:p>
          <a:p>
            <a:r>
              <a:rPr lang="tr-TR" b="1" u="sng" dirty="0" err="1">
                <a:solidFill>
                  <a:srgbClr val="C00000"/>
                </a:solidFill>
              </a:rPr>
              <a:t>İMF’nin</a:t>
            </a:r>
            <a:r>
              <a:rPr lang="tr-TR" b="1" u="sng" dirty="0">
                <a:solidFill>
                  <a:srgbClr val="C00000"/>
                </a:solidFill>
              </a:rPr>
              <a:t> Yapısı</a:t>
            </a:r>
          </a:p>
          <a:p>
            <a:r>
              <a:rPr lang="tr-TR" dirty="0">
                <a:solidFill>
                  <a:srgbClr val="0070C0"/>
                </a:solidFill>
              </a:rPr>
              <a:t>Genel Kurul,       Yönetim kurulu,         Karar alama/oylama sistemi</a:t>
            </a:r>
          </a:p>
          <a:p>
            <a:r>
              <a:rPr lang="tr-TR" dirty="0">
                <a:solidFill>
                  <a:srgbClr val="002060"/>
                </a:solidFill>
              </a:rPr>
              <a:t>KOTA: Ülkelerin sermaye gücüne göre oluşuyor</a:t>
            </a:r>
          </a:p>
          <a:p>
            <a:r>
              <a:rPr lang="tr-TR" dirty="0">
                <a:solidFill>
                  <a:srgbClr val="0070C0"/>
                </a:solidFill>
              </a:rPr>
              <a:t>Gelişmiş 9 ülkenin toplam kotası % 50’nin üzerinde: buna göre; 9&gt;180.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917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415391-385F-4974-8C4C-33F308803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797" y="182219"/>
            <a:ext cx="10096500" cy="859181"/>
          </a:xfrm>
        </p:spPr>
        <p:txBody>
          <a:bodyPr>
            <a:normAutofit fontScale="90000"/>
          </a:bodyPr>
          <a:lstStyle/>
          <a:p>
            <a:r>
              <a:rPr lang="tr-TR" sz="3100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</a:rPr>
              <a:t>IMF’de Bretton </a:t>
            </a:r>
            <a:r>
              <a:rPr lang="tr-TR" sz="3100" b="1" cap="none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Woods</a:t>
            </a:r>
            <a:r>
              <a:rPr lang="tr-TR" sz="3100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 Para Sistemi </a:t>
            </a:r>
            <a:r>
              <a:rPr lang="tr-TR" sz="3100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</a:rPr>
              <a:t>ve etkileri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7EC78D-DB32-4ED0-86F1-32569862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1" y="1041400"/>
            <a:ext cx="10096500" cy="4178300"/>
          </a:xfrm>
        </p:spPr>
        <p:txBody>
          <a:bodyPr>
            <a:normAutofit/>
          </a:bodyPr>
          <a:lstStyle/>
          <a:p>
            <a:r>
              <a:rPr lang="tr-TR" dirty="0"/>
              <a:t>1 ons altın (31,1gr) 35 Dolar sistemin temelidir. 1973 yılında Avrupa ve dünya genelinde altına olan talep arttığı için sistem çökmüş, ama Doların dünya hakimiyeti pekiştiğinden asıl amaç hasıl olmuştur.</a:t>
            </a:r>
          </a:p>
          <a:p>
            <a:r>
              <a:rPr lang="tr-TR" b="1" dirty="0"/>
              <a:t>Bu sistem sonucunda </a:t>
            </a:r>
            <a:r>
              <a:rPr lang="tr-TR" dirty="0">
                <a:solidFill>
                  <a:srgbClr val="002060"/>
                </a:solidFill>
              </a:rPr>
              <a:t>Dolar dünyanın ortak; rezerv, değer ölçme, anahtar ve dış ticaret parası olarak kendi varlığını tüm dünyaya kabul ettirmiş,</a:t>
            </a:r>
          </a:p>
          <a:p>
            <a:r>
              <a:rPr lang="tr-TR" dirty="0"/>
              <a:t>Bu sayede ABD «</a:t>
            </a:r>
            <a:r>
              <a:rPr lang="tr-TR" dirty="0">
                <a:solidFill>
                  <a:srgbClr val="C00000"/>
                </a:solidFill>
              </a:rPr>
              <a:t>bir kutu boya ve bir top kağıt maliyetine</a:t>
            </a:r>
            <a:r>
              <a:rPr lang="tr-TR" dirty="0"/>
              <a:t>» istediği kadar malı ithal edebilir hale gelmiştir.</a:t>
            </a:r>
          </a:p>
          <a:p>
            <a:r>
              <a:rPr lang="tr-TR" dirty="0"/>
              <a:t>Ayrıca, ABD yine emisyon maliyetine istediği ülkeye istediği kadar borç verip onun üzerinde hakimiyet kurabilme imkanına da kavuşmuştur.</a:t>
            </a:r>
          </a:p>
        </p:txBody>
      </p:sp>
    </p:spTree>
    <p:extLst>
      <p:ext uri="{BB962C8B-B14F-4D97-AF65-F5344CB8AC3E}">
        <p14:creationId xmlns:p14="http://schemas.microsoft.com/office/powerpoint/2010/main" val="119680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44F9AF-7A2B-4F57-B11D-11206E5E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</a:rPr>
              <a:t>Dünyayı Küreselleştiren Örgütler</a:t>
            </a:r>
            <a:br>
              <a:rPr lang="tr-TR" dirty="0"/>
            </a:b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DÜNYA BANKASI : IBRD, IDA, IFC ve MIGA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AF5E13-5F8B-45B2-8EBE-762E7F70F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IBRD: uluslararası İmar ve Kalkınma Bankası</a:t>
            </a:r>
          </a:p>
          <a:p>
            <a:r>
              <a:rPr lang="tr-TR" sz="2400" dirty="0"/>
              <a:t>IDA: Uluslararası Kalkınma Ajansı</a:t>
            </a:r>
          </a:p>
          <a:p>
            <a:r>
              <a:rPr lang="tr-TR" sz="2400" dirty="0"/>
              <a:t>IFC: Uluslararası Finans Kurumu</a:t>
            </a:r>
          </a:p>
          <a:p>
            <a:r>
              <a:rPr lang="tr-TR" sz="2400" dirty="0"/>
              <a:t>MIGA: Çok taraflı yatırım garanti ajansı</a:t>
            </a:r>
          </a:p>
          <a:p>
            <a:pPr marL="0" indent="0">
              <a:buNone/>
            </a:pPr>
            <a:r>
              <a:rPr lang="tr-TR" sz="2400" b="1" dirty="0">
                <a:solidFill>
                  <a:srgbClr val="0000FF"/>
                </a:solidFill>
              </a:rPr>
              <a:t>Ortak gaye: </a:t>
            </a:r>
            <a:r>
              <a:rPr lang="tr-TR" sz="2400" dirty="0">
                <a:solidFill>
                  <a:srgbClr val="0000FF"/>
                </a:solidFill>
              </a:rPr>
              <a:t>Dünyadaki tüm iktisadi aktörleri borçlandırarak, dünya ekonomisinin tamamını  kontrol altına almayı hedeflemektedirler.</a:t>
            </a:r>
          </a:p>
        </p:txBody>
      </p:sp>
    </p:spTree>
    <p:extLst>
      <p:ext uri="{BB962C8B-B14F-4D97-AF65-F5344CB8AC3E}">
        <p14:creationId xmlns:p14="http://schemas.microsoft.com/office/powerpoint/2010/main" val="646750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39E35E-D184-4221-AEFC-69EB56B7C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</a:rPr>
              <a:t>Dünyayı Küreselleştiren Örgütler</a:t>
            </a:r>
            <a:br>
              <a:rPr lang="tr-TR" dirty="0">
                <a:solidFill>
                  <a:srgbClr val="C00000"/>
                </a:solidFill>
              </a:rPr>
            </a:b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DÜNYA TİCARET ÖRGÜTÜ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7A6E76-8B4E-4B1C-A61C-3A18C9F13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DTÖ: temel amaç uluslararası ticaretin serbestleştirilmesidir.</a:t>
            </a:r>
          </a:p>
          <a:p>
            <a:r>
              <a:rPr lang="tr-TR" dirty="0"/>
              <a:t>Bu çerçevede, fiziki mallar ile hizmetlerin serbest dolaşımı ile ve fikri mülkiyetin korunması konularında faaliyet göstermektedir.</a:t>
            </a:r>
          </a:p>
          <a:p>
            <a:r>
              <a:rPr lang="tr-TR" dirty="0"/>
              <a:t>Bunun için kotaları yasaklayıp, tarifeleri aşamalı olarak indirerek sıfırlamayı amaçlamaktadır.</a:t>
            </a:r>
          </a:p>
          <a:p>
            <a:r>
              <a:rPr lang="tr-TR" dirty="0"/>
              <a:t>Kendi ekonomilerini korumak için, gönüllü ihracat kısıtlaması, çevre ve sağlık ile yeşil enerji ve tır kotası şeklinde yeni koruma önlemlerini kullanmaktadırlar.</a:t>
            </a:r>
          </a:p>
          <a:p>
            <a:r>
              <a:rPr lang="tr-TR" dirty="0">
                <a:solidFill>
                  <a:srgbClr val="CC3300"/>
                </a:solidFill>
              </a:rPr>
              <a:t>Şimdiye kadar liberal serbest ekonomiyi savunan gelişmiş ülkeler, Çin’in güçlenmesi sonucunda tekrar korumacı önlemlere dönmeye başladılar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2741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79DCFB-873F-4521-8F3A-456BA920B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169519"/>
            <a:ext cx="9603275" cy="1049235"/>
          </a:xfrm>
        </p:spPr>
        <p:txBody>
          <a:bodyPr/>
          <a:lstStyle/>
          <a:p>
            <a:r>
              <a:rPr lang="tr-TR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</a:rPr>
              <a:t>Dünyayı Küreselleştiren Örgütler</a:t>
            </a:r>
            <a:br>
              <a:rPr lang="tr-TR" dirty="0">
                <a:solidFill>
                  <a:srgbClr val="C00000"/>
                </a:solidFill>
              </a:rPr>
            </a:b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AB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E3D4D4-6FC9-44C8-A7CC-0E97F7478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101" y="1041400"/>
            <a:ext cx="10000754" cy="4424945"/>
          </a:xfrm>
        </p:spPr>
        <p:txBody>
          <a:bodyPr>
            <a:normAutofit/>
          </a:bodyPr>
          <a:lstStyle/>
          <a:p>
            <a:r>
              <a:rPr lang="tr-TR" sz="2200" dirty="0"/>
              <a:t>Avrupa Birliği'nin temelleri 1951 yılında, altı ülkenin katılımıyla oluşturulan Avrupa Kömür ve Çelik Topluluğu'na ve 1957 Roma Antlaşması'na dayanmaktadır. </a:t>
            </a:r>
          </a:p>
          <a:p>
            <a:r>
              <a:rPr lang="tr-TR" sz="2200" dirty="0"/>
              <a:t> 27 üye olan ve toprakları büyük ölçüde Avrupa kıtasında bulunan siyasi ve ekonomik bir örgütlenmedir.</a:t>
            </a:r>
          </a:p>
          <a:p>
            <a:r>
              <a:rPr lang="tr-TR" sz="2200" dirty="0"/>
              <a:t> 445 milyondan fazla nüfusuyla Avrupa Birliği, dünya ülkelerinin GSYİH'ye (nominal) göre sıralanışında nominal gayrisafi yurt içi hasılasının %30'luk bölümünü oluşturur.</a:t>
            </a:r>
          </a:p>
          <a:p>
            <a:pPr marL="0" indent="0">
              <a:buNone/>
            </a:pPr>
            <a:r>
              <a:rPr lang="tr-TR" sz="2400" dirty="0">
                <a:solidFill>
                  <a:srgbClr val="CC3300"/>
                </a:solidFill>
              </a:rPr>
              <a:t>Gümrük Birliği </a:t>
            </a:r>
            <a:r>
              <a:rPr lang="tr-TR" sz="2400" dirty="0"/>
              <a:t>antlaşması çerçevesinde Türkiye AB ilişkileri. </a:t>
            </a:r>
          </a:p>
          <a:p>
            <a:pPr marL="0" indent="0">
              <a:buNone/>
            </a:pPr>
            <a:r>
              <a:rPr lang="tr-TR" sz="2400" dirty="0"/>
              <a:t>İngiltere’nin ayrılması…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859785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C282EC-AC55-4D7A-92A7-A71FF7E9D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1" y="342421"/>
            <a:ext cx="10470654" cy="737080"/>
          </a:xfrm>
        </p:spPr>
        <p:txBody>
          <a:bodyPr>
            <a:normAutofit/>
          </a:bodyPr>
          <a:lstStyle/>
          <a:p>
            <a:r>
              <a:rPr lang="tr-TR" sz="2900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Ekonomik Kalkınma için Yabancı Sermaye Kullanmak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2FC625-75DF-46EE-A7D2-20E474668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939800"/>
            <a:ext cx="10572255" cy="4698999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Paranın en dikkat çekici özelliği </a:t>
            </a:r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egemenlik</a:t>
            </a:r>
            <a:r>
              <a:rPr lang="tr-T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aracı olmasıdır.</a:t>
            </a:r>
          </a:p>
          <a:p>
            <a:r>
              <a:rPr lang="tr-TR" dirty="0"/>
              <a:t>Yabancı para kullanmak ve tasarruf yapmak </a:t>
            </a:r>
          </a:p>
          <a:p>
            <a:r>
              <a:rPr lang="tr-TR" dirty="0"/>
              <a:t>Yabancı para ile yatırım yapmak, </a:t>
            </a:r>
          </a:p>
          <a:p>
            <a:r>
              <a:rPr lang="tr-TR" dirty="0"/>
              <a:t>Enflasyondan korunmak için para basmayıp dış yatırım çekme çabası,</a:t>
            </a:r>
          </a:p>
          <a:p>
            <a:r>
              <a:rPr lang="tr-TR" dirty="0"/>
              <a:t>Kalkınmak, üretim, istihdam ve ihracat için yabancı sermaye şart mıdır? </a:t>
            </a:r>
          </a:p>
          <a:p>
            <a:r>
              <a:rPr lang="tr-TR" dirty="0"/>
              <a:t>Hangi şartlarda para basmak ENFLASYONA sebep olur?</a:t>
            </a:r>
          </a:p>
          <a:p>
            <a:r>
              <a:rPr lang="tr-TR" dirty="0"/>
              <a:t>Merkez bankasının para basması sınırlandırılırken, bankalar sürekli </a:t>
            </a:r>
            <a:r>
              <a:rPr lang="tr-TR" dirty="0" err="1"/>
              <a:t>kaydi</a:t>
            </a:r>
            <a:r>
              <a:rPr lang="tr-TR" dirty="0"/>
              <a:t> para oluşturuyor.</a:t>
            </a:r>
          </a:p>
          <a:p>
            <a:r>
              <a:rPr lang="tr-TR" dirty="0"/>
              <a:t>Ayrıca, içeride milli para için sıkı para politikası uygulanırken, yabancı paraların ülkeye girişi teşvik edilmesi ne ölçüde anlamlı?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2477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4455E0-DF07-BA38-D8EC-9025A37F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959" y="1391656"/>
            <a:ext cx="9352341" cy="4526544"/>
          </a:xfrm>
        </p:spPr>
        <p:txBody>
          <a:bodyPr>
            <a:normAutofit/>
          </a:bodyPr>
          <a:lstStyle/>
          <a:p>
            <a:r>
              <a:rPr lang="tr-TR" dirty="0"/>
              <a:t>1. Ucuz doğal kaynak ve işgücü</a:t>
            </a:r>
          </a:p>
          <a:p>
            <a:r>
              <a:rPr lang="tr-TR" dirty="0"/>
              <a:t>2. Pazara yakın olma ve müşteri oluşturma</a:t>
            </a:r>
          </a:p>
          <a:p>
            <a:r>
              <a:rPr lang="tr-TR" dirty="0"/>
              <a:t>3. Vergiden muafiyet</a:t>
            </a:r>
          </a:p>
          <a:p>
            <a:r>
              <a:rPr lang="tr-TR" dirty="0"/>
              <a:t>4. Yüksek karlılık ve faiz geliri</a:t>
            </a:r>
          </a:p>
          <a:p>
            <a:r>
              <a:rPr lang="tr-TR" dirty="0"/>
              <a:t>5. Kirli sanayii ülkeden dışlama</a:t>
            </a:r>
          </a:p>
          <a:p>
            <a:r>
              <a:rPr lang="tr-TR" dirty="0"/>
              <a:t>5. İlgili ülkeler, üzerinde siyasal ve ekonomik hâkimiyet kurmak suretiyle</a:t>
            </a:r>
            <a:endParaRPr lang="tr-TR" dirty="0">
              <a:solidFill>
                <a:srgbClr val="C00000"/>
              </a:solidFill>
            </a:endParaRPr>
          </a:p>
          <a:p>
            <a:r>
              <a:rPr lang="tr-TR" dirty="0"/>
              <a:t>6. Kriz anlarında varlık satın alma fırsatı</a:t>
            </a:r>
          </a:p>
          <a:p>
            <a:r>
              <a:rPr lang="tr-TR" dirty="0">
                <a:solidFill>
                  <a:srgbClr val="C00000"/>
                </a:solidFill>
              </a:rPr>
              <a:t>Gelişmiş ülkeler </a:t>
            </a:r>
            <a:r>
              <a:rPr lang="tr-TR" sz="2400" dirty="0">
                <a:solidFill>
                  <a:srgbClr val="C00000"/>
                </a:solidFill>
              </a:rPr>
              <a:t>mal </a:t>
            </a:r>
            <a:r>
              <a:rPr lang="tr-TR" dirty="0">
                <a:solidFill>
                  <a:srgbClr val="C00000"/>
                </a:solidFill>
              </a:rPr>
              <a:t>satıp mülk alırken, diğerleri mülk satıp mal almaktadırlar.</a:t>
            </a:r>
          </a:p>
          <a:p>
            <a:endParaRPr lang="tr-TR" dirty="0"/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D33C967D-603B-523A-BE33-110DA0D4C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784" y="240821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tr-TR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Kaynak ülkeler için: Doğrudan ve dolaylı sermaye akımlarının etkileri</a:t>
            </a:r>
            <a:br>
              <a:rPr lang="tr-T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7575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F70775-491B-A4D4-2BE7-6434CC2A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658" y="194919"/>
            <a:ext cx="9603275" cy="1049235"/>
          </a:xfrm>
        </p:spPr>
        <p:txBody>
          <a:bodyPr>
            <a:normAutofit/>
          </a:bodyPr>
          <a:lstStyle/>
          <a:p>
            <a:r>
              <a:rPr lang="tr-TR" sz="2800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Hedef ülkeler için: Doğrudan ve dolaylı sermaye akımlarının muhtemel olumlu etkileri</a:t>
            </a:r>
            <a:endParaRPr lang="tr-TR" sz="2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6923E6-D807-34FF-58CE-1FE884848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199" y="1365249"/>
            <a:ext cx="8293101" cy="41275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Eğer ülke ihtiyaçlarına uygun Doğrudan Yabancı sermaye yatırımı yapılabilirse, kısmi de olsa;</a:t>
            </a:r>
          </a:p>
          <a:p>
            <a:pPr marL="0" indent="0">
              <a:buNone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İstihdam artışı,</a:t>
            </a:r>
          </a:p>
          <a:p>
            <a:pPr marL="0" indent="0">
              <a:buNone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Üretim kapasitesinde artış, </a:t>
            </a:r>
          </a:p>
          <a:p>
            <a:pPr marL="0" indent="0">
              <a:buNone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İhracat artışı gerçekleşebilir.</a:t>
            </a:r>
          </a:p>
          <a:p>
            <a:pPr marL="0" indent="0">
              <a:buNone/>
            </a:pPr>
            <a:r>
              <a:rPr lang="tr-T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Ancak bu müspet muhtemel etkiler, kendimiz bu yatırımları yaptığımızda da gerçekleşecektir</a:t>
            </a:r>
            <a:r>
              <a:rPr lang="tr-TR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Döviz ihtiyacı ile borç ve faizleri ödeme konularında, artan maliyeti geleceğe taşıma adına kısa dönemli çözüm arayışı.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3688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2F8F18-3739-F398-C496-265047E2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458" y="245719"/>
            <a:ext cx="9603275" cy="1049235"/>
          </a:xfrm>
        </p:spPr>
        <p:txBody>
          <a:bodyPr/>
          <a:lstStyle/>
          <a:p>
            <a:r>
              <a:rPr lang="tr-TR" sz="3200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Hedef ülkeler için: Doğrudan ve dolaylı sermaye akımlarının olumsuz etkileri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D9931F-29DD-6361-3AEC-CAF1444E5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1435100"/>
            <a:ext cx="9835654" cy="4031245"/>
          </a:xfrm>
        </p:spPr>
        <p:txBody>
          <a:bodyPr>
            <a:normAutofit/>
          </a:bodyPr>
          <a:lstStyle/>
          <a:p>
            <a:r>
              <a:rPr lang="tr-TR" dirty="0"/>
              <a:t>Ekonomide, siyasette, teknolojide hatta güvenlik konularında dış bağımlılık oluşur,</a:t>
            </a:r>
          </a:p>
          <a:p>
            <a:r>
              <a:rPr lang="tr-TR" dirty="0"/>
              <a:t>Dışarıya kâr  ve gelir transferi gerçekleşir.</a:t>
            </a:r>
          </a:p>
          <a:p>
            <a:r>
              <a:rPr lang="tr-TR" dirty="0"/>
              <a:t>Ekonomik büyüme olsa dahi ülkede refah artışı görülmemektedir. GSYİH&gt;GSMH</a:t>
            </a:r>
          </a:p>
          <a:p>
            <a:r>
              <a:rPr lang="tr-TR" dirty="0"/>
              <a:t>Çok uluslu şirketlerin yerli firmaları piyasadan kovup, tekel oluşturmaları çok sık yaşanmaktadır.</a:t>
            </a:r>
          </a:p>
          <a:p>
            <a:r>
              <a:rPr lang="tr-TR" dirty="0"/>
              <a:t>Dışa bağımlı montaj ekonomisi ortaya çıkmaktadır.</a:t>
            </a:r>
          </a:p>
          <a:p>
            <a:r>
              <a:rPr lang="tr-TR" dirty="0"/>
              <a:t>Ülke kendi beşeri ve doğal kaynaklarını kendi halkının refahından ziyade yabancıların refahı için kullandırmış olmaktadır.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4579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DC049F-7CD9-E409-DB7E-42C1F7D8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900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Neden bu konu?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C101A96-C743-5FA1-9D8A-B41CC9ADE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4601" y="1860482"/>
            <a:ext cx="9372598" cy="2317818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002060"/>
                </a:solidFill>
              </a:rPr>
              <a:t>Dünya genelinde olduğu gibi ülkemizde de ekonomik kalkınma ve iktisadi sorunların üstesinden gelebilmek adına milli kaynaklardan ziyade, yabancı sermayeye bağlı bir çözüm arayışı sergilenmektedir. </a:t>
            </a:r>
          </a:p>
        </p:txBody>
      </p:sp>
    </p:spTree>
    <p:extLst>
      <p:ext uri="{BB962C8B-B14F-4D97-AF65-F5344CB8AC3E}">
        <p14:creationId xmlns:p14="http://schemas.microsoft.com/office/powerpoint/2010/main" val="2523377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4DBBC-3E98-977E-71BA-CCEABC15E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245719"/>
            <a:ext cx="9603275" cy="1049235"/>
          </a:xfrm>
        </p:spPr>
        <p:txBody>
          <a:bodyPr>
            <a:normAutofit/>
          </a:bodyPr>
          <a:lstStyle/>
          <a:p>
            <a:r>
              <a:rPr lang="tr-TR" sz="2800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Hedef ülkeler için: Doğrudan ve dolaylı sermaye akımlarının diğer yansımaları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750DA3-061E-AB4C-477B-D8E850BA6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47800"/>
            <a:ext cx="9603275" cy="447040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002060"/>
                </a:solidFill>
              </a:rPr>
              <a:t>Eğitim ve sağlık harcamaları azmakta </a:t>
            </a:r>
          </a:p>
          <a:p>
            <a:r>
              <a:rPr lang="tr-TR" dirty="0">
                <a:solidFill>
                  <a:srgbClr val="002060"/>
                </a:solidFill>
              </a:rPr>
              <a:t>Gelir dağılımı bozulmakta,</a:t>
            </a:r>
          </a:p>
          <a:p>
            <a:r>
              <a:rPr lang="tr-TR" dirty="0">
                <a:solidFill>
                  <a:srgbClr val="002060"/>
                </a:solidFill>
              </a:rPr>
              <a:t>Kamu yatırımları ve harcamaları azalmakta,</a:t>
            </a:r>
          </a:p>
          <a:p>
            <a:r>
              <a:rPr lang="tr-TR" dirty="0">
                <a:solidFill>
                  <a:srgbClr val="002060"/>
                </a:solidFill>
              </a:rPr>
              <a:t>Korumacı politikalar sınırlandırılmakta. </a:t>
            </a:r>
          </a:p>
          <a:p>
            <a:r>
              <a:rPr lang="tr-TR" dirty="0">
                <a:solidFill>
                  <a:srgbClr val="002060"/>
                </a:solidFill>
              </a:rPr>
              <a:t>Dış borç sadece finansman değil, aynı zamanda bağımlılık mekanizmasıdır.</a:t>
            </a:r>
          </a:p>
          <a:p>
            <a:r>
              <a:rPr lang="tr-TR" dirty="0">
                <a:solidFill>
                  <a:srgbClr val="002060"/>
                </a:solidFill>
              </a:rPr>
              <a:t>Uluslararası finans kuruluşları politika önerileri tartışmaya açıktır.</a:t>
            </a:r>
          </a:p>
          <a:p>
            <a:r>
              <a:rPr lang="tr-TR" dirty="0">
                <a:solidFill>
                  <a:srgbClr val="002060"/>
                </a:solidFill>
              </a:rPr>
              <a:t> Tam rekabet şartları oluşmadığı halde serbest piyasa şartı dayatılmaktadır.</a:t>
            </a:r>
          </a:p>
          <a:p>
            <a:r>
              <a:rPr lang="tr-TR" dirty="0">
                <a:solidFill>
                  <a:srgbClr val="002060"/>
                </a:solidFill>
              </a:rPr>
              <a:t>Neticede; Gelişmiş ülkeler Küreselleşirken, Diğerleri Küreselleştirilmektedir</a:t>
            </a:r>
          </a:p>
          <a:p>
            <a:endParaRPr lang="tr-TR" dirty="0">
              <a:solidFill>
                <a:srgbClr val="002060"/>
              </a:solidFill>
            </a:endParaRPr>
          </a:p>
          <a:p>
            <a:endParaRPr lang="tr-T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77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0A2391-FB71-4427-3F5D-8297537BB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94919"/>
            <a:ext cx="9603275" cy="1049235"/>
          </a:xfrm>
        </p:spPr>
        <p:txBody>
          <a:bodyPr>
            <a:normAutofit/>
          </a:bodyPr>
          <a:lstStyle/>
          <a:p>
            <a:r>
              <a:rPr lang="tr-TR" sz="2800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Cari açığı kapatabilmek için, </a:t>
            </a:r>
            <a:br>
              <a:rPr lang="tr-TR" sz="2800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tr-TR" sz="2800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dışarıdan yabancı sermaye çekmek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6EDE41-75B6-C860-F6C6-621906CF4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83854"/>
            <a:ext cx="10883900" cy="4572446"/>
          </a:xfrm>
        </p:spPr>
        <p:txBody>
          <a:bodyPr>
            <a:normAutofit fontScale="32500" lnSpcReduction="20000"/>
          </a:bodyPr>
          <a:lstStyle/>
          <a:p>
            <a:r>
              <a:rPr lang="tr-TR" sz="7200" dirty="0"/>
              <a:t>Normal şartlarda cari açık varsa ülkede döviz arzı daralacağından;</a:t>
            </a:r>
          </a:p>
          <a:p>
            <a:r>
              <a:rPr lang="tr-TR" sz="7200" dirty="0"/>
              <a:t>Kur yükselir, kurun yükselmesi, ihracatı arttırıp, ithalatı düşürücü etki yapacaktır. Böylelikle dış açık dengelenme sürecine girecektir. </a:t>
            </a:r>
          </a:p>
          <a:p>
            <a:r>
              <a:rPr lang="tr-TR" sz="7200" dirty="0"/>
              <a:t>Ancak, bunun yerine dış açığı kapatmak için  hep </a:t>
            </a:r>
            <a:r>
              <a:rPr lang="tr-T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düşük kur ve yüksek faiz </a:t>
            </a:r>
            <a:r>
              <a:rPr lang="tr-TR" sz="7200" dirty="0"/>
              <a:t>politikası ile ülkeye döviz girişi teşvik edilmeye çalışılmakta. </a:t>
            </a:r>
          </a:p>
          <a:p>
            <a:r>
              <a:rPr lang="tr-TR" sz="7200" dirty="0"/>
              <a:t>Bu politika kısa vadede döviz ihtiyacını karşılamada kısmen etkili olsa da; yükselmesi gereken kurlar düşük kaldığından, orta ve uzun vadede dış açık sorunu kronikleşmektedir. </a:t>
            </a:r>
          </a:p>
          <a:p>
            <a:r>
              <a:rPr lang="tr-TR" sz="7200" dirty="0"/>
              <a:t>Çünkü ülke üretimden daha da uzaklaşmakta, dış rekabet yapamamakta ve işsizlik artıp milli gelir düşmektedir. Faiz giderleri artmaktadır.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6071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9AA786-71C7-4149-B3DC-83B860BF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036" y="388307"/>
            <a:ext cx="9603275" cy="751464"/>
          </a:xfrm>
        </p:spPr>
        <p:txBody>
          <a:bodyPr/>
          <a:lstStyle/>
          <a:p>
            <a:r>
              <a:rPr lang="tr-TR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</a:rPr>
              <a:t>Dünya Neden Bu hale Geldi</a:t>
            </a:r>
            <a:r>
              <a:rPr lang="tr-TR" dirty="0"/>
              <a:t>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FFF0ED-E064-4D63-823F-E9104E22C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036" y="927100"/>
            <a:ext cx="10315819" cy="4539246"/>
          </a:xfrm>
        </p:spPr>
        <p:txBody>
          <a:bodyPr/>
          <a:lstStyle/>
          <a:p>
            <a:r>
              <a:rPr lang="tr-TR" dirty="0"/>
              <a:t>Kapitalizmin temeli Neo Liberal Sistem</a:t>
            </a:r>
          </a:p>
          <a:p>
            <a:r>
              <a:rPr lang="tr-TR" dirty="0"/>
              <a:t>Kar maksimizasyonu ile sermaye birikimi,</a:t>
            </a:r>
          </a:p>
          <a:p>
            <a:r>
              <a:rPr lang="tr-TR" dirty="0"/>
              <a:t>Tekelciliğe neden olan rekabet uygulamaları,</a:t>
            </a:r>
          </a:p>
          <a:p>
            <a:r>
              <a:rPr lang="tr-TR" dirty="0"/>
              <a:t>Devletin ve kamu ekonomisinin küçültülerek etkisizleştirilmesi,</a:t>
            </a:r>
          </a:p>
          <a:p>
            <a:r>
              <a:rPr lang="tr-TR" dirty="0"/>
              <a:t>Özel sektörün aşırı bir biçimde güçlendirilmesi,</a:t>
            </a:r>
          </a:p>
          <a:p>
            <a:r>
              <a:rPr lang="tr-TR" dirty="0"/>
              <a:t>Güçlüden yana olan serbest ticaretin tüm dünyaya hakim olması,</a:t>
            </a:r>
          </a:p>
          <a:p>
            <a:r>
              <a:rPr lang="tr-TR" dirty="0"/>
              <a:t>Emek ve doğal kaynak, liberal politikalardan yararlanmazken, </a:t>
            </a:r>
          </a:p>
          <a:p>
            <a:r>
              <a:rPr lang="tr-TR" dirty="0"/>
              <a:t>Sermaye ve girişimci faizin ve karın yüksek olduğu her yerde serbestçe gidebilmektedir.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4241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F8BD61-0B80-4D44-AF36-94BCE5166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00833"/>
            <a:ext cx="9564257" cy="901776"/>
          </a:xfrm>
        </p:spPr>
        <p:txBody>
          <a:bodyPr>
            <a:normAutofit fontScale="90000"/>
          </a:bodyPr>
          <a:lstStyle/>
          <a:p>
            <a:r>
              <a:rPr lang="tr-TR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Sermaye birikimine dayalı sömürgeci Küresel sisteme karşı alınabilecek önlemler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AFF8C8-3EB1-4382-B0EB-2C5986726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47800"/>
            <a:ext cx="10559555" cy="438933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0070C0"/>
                </a:solidFill>
              </a:rPr>
              <a:t>Adalet, akıl ile fayda ve paylaşımı esas alan insanı yaşatmayı amaçlayan yeni bir sistemin tesis edilesi zorunludur. </a:t>
            </a:r>
          </a:p>
          <a:p>
            <a:r>
              <a:rPr lang="tr-TR" dirty="0"/>
              <a:t>Ülkelerde sosyal sermeyenin</a:t>
            </a:r>
          </a:p>
          <a:p>
            <a:r>
              <a:rPr lang="tr-TR" dirty="0"/>
              <a:t>İbn-i Haldun’da Asabiyet anlayışı ve toplumsal kalkınma </a:t>
            </a:r>
          </a:p>
          <a:p>
            <a:r>
              <a:rPr lang="tr-TR" dirty="0"/>
              <a:t>Düşmanı içeride değil, dışarıda aramak, (Osmanlı beyliği)</a:t>
            </a:r>
          </a:p>
          <a:p>
            <a:r>
              <a:rPr lang="tr-TR" dirty="0"/>
              <a:t>Bireysel ve toplumsal davranışlarda biat yerine aklın hakimiyeti ve sorgulayıcı bir toplum.</a:t>
            </a:r>
          </a:p>
          <a:p>
            <a:r>
              <a:rPr lang="tr-TR" dirty="0"/>
              <a:t>Avrupa’da Katolik-Protestan; Osmanlıda </a:t>
            </a:r>
            <a:r>
              <a:rPr lang="tr-TR" dirty="0" err="1"/>
              <a:t>Maturidi-Eşari</a:t>
            </a:r>
            <a:r>
              <a:rPr lang="tr-TR" dirty="0"/>
              <a:t> evrimi,</a:t>
            </a:r>
          </a:p>
          <a:p>
            <a:r>
              <a:rPr lang="tr-TR" dirty="0"/>
              <a:t>Toplumsal değerlerin tüketimden üretime dönüşümü,</a:t>
            </a:r>
          </a:p>
          <a:p>
            <a:r>
              <a:rPr lang="tr-TR" dirty="0"/>
              <a:t>Ülkede bütün toplum kesimlerinde biat yerine, liyakatin tercih edilir hale gelmesi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2018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F316CB-E2EC-676F-1EC0-8C630B5C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44881"/>
          </a:xfrm>
        </p:spPr>
        <p:txBody>
          <a:bodyPr/>
          <a:lstStyle/>
          <a:p>
            <a:r>
              <a:rPr lang="tr-TR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Ekonomik Öneriler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86E054-26E6-1D48-C2B6-AE2E5D1D4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1" y="1854200"/>
            <a:ext cx="9721354" cy="3612145"/>
          </a:xfrm>
        </p:spPr>
        <p:txBody>
          <a:bodyPr>
            <a:normAutofit/>
          </a:bodyPr>
          <a:lstStyle/>
          <a:p>
            <a:r>
              <a:rPr lang="tr-TR" dirty="0"/>
              <a:t>⚡Kamu desteklerinin, büyük işletmeler yerine küçük işletmelere ve aile şirketlerine verilmesi</a:t>
            </a:r>
          </a:p>
          <a:p>
            <a:r>
              <a:rPr lang="tr-TR" dirty="0"/>
              <a:t>Servet vergileri,</a:t>
            </a:r>
          </a:p>
          <a:p>
            <a:r>
              <a:rPr lang="tr-TR" dirty="0"/>
              <a:t>Tekel karşıtı politikalar, </a:t>
            </a:r>
          </a:p>
          <a:p>
            <a:r>
              <a:rPr lang="tr-TR" dirty="0"/>
              <a:t>Kamusal hizmetlerin güçlendirilmesi,</a:t>
            </a:r>
          </a:p>
          <a:p>
            <a:r>
              <a:rPr lang="tr-TR" dirty="0"/>
              <a:t>Eğitim, sağlık güvenlik ve alt yapıda kamu tekeli</a:t>
            </a:r>
          </a:p>
          <a:p>
            <a:r>
              <a:rPr lang="tr-TR" dirty="0"/>
              <a:t>Siyasette sermayenin etkisinin sınırlandırılması.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8522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BC2A65-3F7D-BC1C-33BD-594EC4D2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966497"/>
            <a:ext cx="9603275" cy="1049235"/>
          </a:xfrm>
        </p:spPr>
        <p:txBody>
          <a:bodyPr/>
          <a:lstStyle/>
          <a:p>
            <a:pPr algn="ctr"/>
            <a:r>
              <a:rPr lang="tr-TR" b="1" cap="none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TEŞEKKÜR</a:t>
            </a:r>
            <a:endParaRPr lang="tr-TR" b="1" cap="none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DE0156-6475-B0AF-0F3F-FE4E323C9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i="1" dirty="0">
                <a:solidFill>
                  <a:srgbClr val="0070C0"/>
                </a:solidFill>
                <a:latin typeface="Comic Sans MS" panose="030F0702030302020204" pitchFamily="66" charset="0"/>
              </a:rPr>
              <a:t>Katılık sağlayan tüm gönül dostlarıma </a:t>
            </a:r>
          </a:p>
          <a:p>
            <a:pPr marL="0" indent="0">
              <a:buNone/>
            </a:pPr>
            <a:r>
              <a:rPr lang="tr-TR" sz="2400" i="1" dirty="0">
                <a:solidFill>
                  <a:srgbClr val="0070C0"/>
                </a:solidFill>
                <a:latin typeface="Comic Sans MS" panose="030F0702030302020204" pitchFamily="66" charset="0"/>
              </a:rPr>
              <a:t>en içten muhabbetlerimi sunar, </a:t>
            </a:r>
          </a:p>
          <a:p>
            <a:pPr marL="0" indent="0">
              <a:buNone/>
            </a:pPr>
            <a:r>
              <a:rPr lang="tr-TR" sz="2400" i="1" dirty="0">
                <a:solidFill>
                  <a:srgbClr val="0070C0"/>
                </a:solidFill>
                <a:latin typeface="Comic Sans MS" panose="030F0702030302020204" pitchFamily="66" charset="0"/>
              </a:rPr>
              <a:t>sağlık ve mutluluklar dilerim.            </a:t>
            </a:r>
          </a:p>
          <a:p>
            <a:pPr marL="0" indent="0">
              <a:buNone/>
            </a:pPr>
            <a:endParaRPr lang="tr-TR" sz="2400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Prof. Dr. Mehmet KARAGÜL</a:t>
            </a:r>
          </a:p>
          <a:p>
            <a:pPr marL="0" indent="0" algn="ctr">
              <a:buNone/>
            </a:pPr>
            <a:endParaRPr lang="tr-TR" sz="2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tr-TR" sz="2400" dirty="0">
              <a:solidFill>
                <a:srgbClr val="0070C0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6BB9531-EBC3-18E2-9625-7D2C2FEC2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0" y="1828800"/>
            <a:ext cx="400153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14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3D5BF9-B60A-412F-8883-C532B844F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853" y="861114"/>
            <a:ext cx="9607661" cy="1056319"/>
          </a:xfrm>
        </p:spPr>
        <p:txBody>
          <a:bodyPr/>
          <a:lstStyle/>
          <a:p>
            <a:r>
              <a:rPr lang="tr-TR" sz="2900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Sunum İçeriği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5DB7FFA-A6C8-D5C7-7D5A-4A092BC38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9853" y="1917433"/>
            <a:ext cx="3947647" cy="3023403"/>
          </a:xfrm>
        </p:spPr>
        <p:txBody>
          <a:bodyPr>
            <a:noAutofit/>
          </a:bodyPr>
          <a:lstStyle/>
          <a:p>
            <a:r>
              <a:rPr lang="tr-TR" sz="2400" cap="none" dirty="0">
                <a:solidFill>
                  <a:srgbClr val="0070C0"/>
                </a:solidFill>
              </a:rPr>
              <a:t>Küreselleşme</a:t>
            </a:r>
          </a:p>
          <a:p>
            <a:r>
              <a:rPr lang="tr-TR" sz="2400" cap="none" dirty="0">
                <a:solidFill>
                  <a:srgbClr val="0070C0"/>
                </a:solidFill>
              </a:rPr>
              <a:t>Küreselleşenler ve Küreselleştirilenler</a:t>
            </a:r>
          </a:p>
          <a:p>
            <a:r>
              <a:rPr lang="tr-TR" sz="2400" cap="none" dirty="0">
                <a:solidFill>
                  <a:srgbClr val="0070C0"/>
                </a:solidFill>
              </a:rPr>
              <a:t>Küreselleşen Dünyanın Görünümü</a:t>
            </a:r>
          </a:p>
          <a:p>
            <a:r>
              <a:rPr lang="tr-TR" sz="2400" cap="none" dirty="0">
                <a:solidFill>
                  <a:srgbClr val="0070C0"/>
                </a:solidFill>
              </a:rPr>
              <a:t>Dünyayı Küreselleştiren Örgütler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ACF1A4F-9AB5-C054-214A-A171457BA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8400" y="1917433"/>
            <a:ext cx="4809114" cy="3200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Bretton </a:t>
            </a:r>
            <a:r>
              <a:rPr lang="tr-TR" sz="2400" dirty="0" err="1">
                <a:solidFill>
                  <a:srgbClr val="0070C0"/>
                </a:solidFill>
              </a:rPr>
              <a:t>Woods</a:t>
            </a:r>
            <a:r>
              <a:rPr lang="tr-TR" sz="2400" dirty="0">
                <a:solidFill>
                  <a:srgbClr val="0070C0"/>
                </a:solidFill>
              </a:rPr>
              <a:t> Para Sistemi</a:t>
            </a:r>
          </a:p>
          <a:p>
            <a:r>
              <a:rPr lang="tr-TR" sz="2400" cap="none" dirty="0">
                <a:solidFill>
                  <a:srgbClr val="0070C0"/>
                </a:solidFill>
              </a:rPr>
              <a:t>Para/Sermaye Nedir Ne Değildir?</a:t>
            </a:r>
          </a:p>
          <a:p>
            <a:r>
              <a:rPr lang="tr-TR" sz="2400" cap="none" dirty="0">
                <a:solidFill>
                  <a:srgbClr val="0070C0"/>
                </a:solidFill>
              </a:rPr>
              <a:t>Sermaye ve Kalkınma </a:t>
            </a:r>
          </a:p>
          <a:p>
            <a:r>
              <a:rPr lang="tr-TR" sz="2400" cap="none" dirty="0">
                <a:solidFill>
                  <a:srgbClr val="0070C0"/>
                </a:solidFill>
              </a:rPr>
              <a:t>Dış Borç ve Yabancı Sermaye</a:t>
            </a:r>
          </a:p>
          <a:p>
            <a:r>
              <a:rPr lang="tr-TR" sz="2400" cap="none" dirty="0">
                <a:solidFill>
                  <a:srgbClr val="0070C0"/>
                </a:solidFill>
              </a:rPr>
              <a:t>Değerlendirme ve Sonuç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970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EAE67A-2AB6-4D1E-8EAC-737C42649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0" y="258419"/>
            <a:ext cx="9603275" cy="1049235"/>
          </a:xfrm>
          <a:effectLst>
            <a:reflection blurRad="6350" stA="50000" endA="300" endPos="90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tr-TR" sz="2900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Küreselleşme; </a:t>
            </a:r>
            <a:br>
              <a:rPr lang="tr-TR" sz="2900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tr-TR" sz="2900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Küreselleşenler ve Küreselleştirilenler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1062B3-0850-411F-9FEB-F637C45CF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0" y="2053833"/>
            <a:ext cx="9118600" cy="2505468"/>
          </a:xfrm>
        </p:spPr>
        <p:txBody>
          <a:bodyPr>
            <a:normAutofit fontScale="92500" lnSpcReduction="10000"/>
          </a:bodyPr>
          <a:lstStyle/>
          <a:p>
            <a:r>
              <a:rPr lang="tr-TR" sz="2400" dirty="0">
                <a:solidFill>
                  <a:srgbClr val="C00000"/>
                </a:solidFill>
              </a:rPr>
              <a:t>Küreselleşme: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küre üzerinde ulaşım, iletişim ve her türlü etkileşim imkanlarının artması. </a:t>
            </a:r>
          </a:p>
          <a:p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Bu süreçte başka coğrafyalarda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ekonomik, siyasi, kültürel ve askeri alanda etkinliği arttıranlar </a:t>
            </a:r>
            <a:r>
              <a:rPr lang="tr-TR" sz="2400" dirty="0">
                <a:solidFill>
                  <a:srgbClr val="C00000"/>
                </a:solidFill>
              </a:rPr>
              <a:t>küreselleşirken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, kendi coğrafyasındaki egemenlik haklarını doğrudan yada dolaylı olarak başkalarıyla paylaşmak zorunda kalanlar </a:t>
            </a:r>
            <a:r>
              <a:rPr lang="tr-TR" sz="2400" dirty="0">
                <a:solidFill>
                  <a:srgbClr val="C00000"/>
                </a:solidFill>
              </a:rPr>
              <a:t>küreselleştirilmektedir.</a:t>
            </a:r>
          </a:p>
        </p:txBody>
      </p:sp>
    </p:spTree>
    <p:extLst>
      <p:ext uri="{BB962C8B-B14F-4D97-AF65-F5344CB8AC3E}">
        <p14:creationId xmlns:p14="http://schemas.microsoft.com/office/powerpoint/2010/main" val="779867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61B19E-55BB-4DD5-A8E7-8C805D5A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59" y="137264"/>
            <a:ext cx="9864881" cy="739036"/>
          </a:xfrm>
        </p:spPr>
        <p:txBody>
          <a:bodyPr>
            <a:normAutofit fontScale="90000"/>
          </a:bodyPr>
          <a:lstStyle/>
          <a:p>
            <a:r>
              <a:rPr lang="tr-TR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Küreselleştirilen Dünyadan Görünüm</a:t>
            </a:r>
            <a:br>
              <a:rPr lang="tr-TR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</a:rPr>
            </a:br>
            <a:r>
              <a:rPr lang="tr-TR" sz="2700" b="1" cap="none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</a:rPr>
              <a:t>OXFAM’ın</a:t>
            </a:r>
            <a:r>
              <a:rPr lang="tr-TR" sz="2700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</a:rPr>
              <a:t> 2025 Servet İktidarı Raporundan özet bilgiler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7053DC-D743-43B3-AE9C-753DBB000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06500"/>
            <a:ext cx="11379200" cy="4800600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Servet yoğunlaşması tarihî zirvede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👉 </a:t>
            </a:r>
            <a:r>
              <a:rPr lang="tr-TR" sz="2400" dirty="0">
                <a:solidFill>
                  <a:srgbClr val="0070C0"/>
                </a:solidFill>
              </a:rPr>
              <a:t>Küresel milyarderlerin serveti </a:t>
            </a:r>
            <a:r>
              <a:rPr lang="tr-TR" sz="2400" b="1" dirty="0">
                <a:solidFill>
                  <a:srgbClr val="0070C0"/>
                </a:solidFill>
              </a:rPr>
              <a:t>2025’te %16 artarak 18,3 trilyon dolara</a:t>
            </a:r>
            <a:r>
              <a:rPr lang="tr-TR" sz="2400" dirty="0">
                <a:solidFill>
                  <a:srgbClr val="0070C0"/>
                </a:solidFill>
              </a:rPr>
              <a:t> ulaştı.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70C0"/>
                </a:solidFill>
              </a:rPr>
              <a:t>👉 Bu rakam; Dünya nüfusunun en yoksul </a:t>
            </a:r>
            <a:r>
              <a:rPr lang="tr-TR" sz="2400" b="1" dirty="0">
                <a:solidFill>
                  <a:srgbClr val="0070C0"/>
                </a:solidFill>
              </a:rPr>
              <a:t>4,1 milyar insanın toplam servetine eşit.</a:t>
            </a:r>
            <a:r>
              <a:rPr lang="tr-TR" sz="2400" dirty="0">
                <a:solidFill>
                  <a:srgbClr val="0070C0"/>
                </a:solidFill>
              </a:rPr>
              <a:t> </a:t>
            </a:r>
          </a:p>
          <a:p>
            <a:r>
              <a:rPr lang="tr-TR" sz="2400" dirty="0">
                <a:solidFill>
                  <a:srgbClr val="0070C0"/>
                </a:solidFill>
              </a:rPr>
              <a:t>👉 Küre üzerinde her 4 kişiden 1’i yeterli gıdaya erişemiyor.</a:t>
            </a:r>
          </a:p>
          <a:p>
            <a:r>
              <a:rPr lang="tr-TR" sz="2400" dirty="0">
                <a:solidFill>
                  <a:srgbClr val="0070C0"/>
                </a:solidFill>
              </a:rPr>
              <a:t>🔴 </a:t>
            </a:r>
            <a:r>
              <a:rPr lang="tr-T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Milyarderlerin servetinin önemli kısmı, üretim kaynaklı değil;  yaklaşık %60’ı: miras, tekel gücü, siyasi bağlantı, kayırmacılık ve rant kaynaklı hak edilmemiş türden elde edilmektedir. 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4111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0928E9-E242-C074-AA1D-0D42A971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779" y="169519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tr-TR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Eşitsizlik derinleşiyor, </a:t>
            </a:r>
            <a:br>
              <a:rPr lang="tr-TR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tr-TR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yoksulluk yerinde sayıyor</a:t>
            </a:r>
            <a:r>
              <a:rPr lang="tr-TR" b="1" dirty="0">
                <a:solidFill>
                  <a:srgbClr val="0070C0"/>
                </a:solidFill>
              </a:rPr>
              <a:t>.</a:t>
            </a:r>
            <a:br>
              <a:rPr lang="tr-TR" b="1" dirty="0">
                <a:solidFill>
                  <a:srgbClr val="0070C0"/>
                </a:solidFill>
              </a:rPr>
            </a:b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55B668-12A6-2AC3-D409-BF50B7FD8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33" y="1397000"/>
            <a:ext cx="5624352" cy="4546600"/>
          </a:xfrm>
        </p:spPr>
        <p:txBody>
          <a:bodyPr>
            <a:normAutofit lnSpcReduction="10000"/>
          </a:bodyPr>
          <a:lstStyle/>
          <a:p>
            <a:r>
              <a:rPr lang="tr-TR" sz="2000" dirty="0"/>
              <a:t>👉 </a:t>
            </a:r>
            <a:r>
              <a:rPr lang="tr-TR" sz="2400" dirty="0">
                <a:solidFill>
                  <a:srgbClr val="0070C0"/>
                </a:solidFill>
              </a:rPr>
              <a:t>Gelir dağılımı adaletsizliği nedeniyle artan zenginlik, topluma yansımamaktadır.</a:t>
            </a:r>
          </a:p>
          <a:p>
            <a:r>
              <a:rPr lang="tr-TR" sz="2400" dirty="0">
                <a:solidFill>
                  <a:srgbClr val="0070C0"/>
                </a:solidFill>
              </a:rPr>
              <a:t>👉 Küresel yoksullukta 1990’lardan beri beklenen düzeyde bir düşüş yok.</a:t>
            </a:r>
          </a:p>
          <a:p>
            <a:r>
              <a:rPr lang="tr-TR" sz="2400" dirty="0">
                <a:solidFill>
                  <a:srgbClr val="0070C0"/>
                </a:solidFill>
              </a:rPr>
              <a:t>👉 Finansal sistem aracılığıyla 2023'te, Kürenin nispeten yoksul Güneyinden Kuzeydeki en zengin %1’e 263 milyar ABD doları ödenmiş, bu da saatte 30 milyon ABD dolarından fazla bir rakama tekabül etmektedir.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C060538-D2B1-8061-31FC-F66B98BB9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002" y="0"/>
            <a:ext cx="6193998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C97205-A9AD-9E67-A4CF-1B2B752C2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Ekonomik güç → siyasi ve medya gücüne dönüşüyor</a:t>
            </a:r>
            <a:r>
              <a:rPr lang="tr-TR" dirty="0">
                <a:solidFill>
                  <a:srgbClr val="00B0F0"/>
                </a:solidFill>
              </a:rPr>
              <a:t>.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E7D819-5A2C-592C-9E28-C6ED79367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460500"/>
            <a:ext cx="10756900" cy="4127500"/>
          </a:xfrm>
        </p:spPr>
        <p:txBody>
          <a:bodyPr>
            <a:normAutofit lnSpcReduction="10000"/>
          </a:bodyPr>
          <a:lstStyle/>
          <a:p>
            <a:r>
              <a:rPr lang="tr-TR" dirty="0"/>
              <a:t>🔴 </a:t>
            </a:r>
            <a:r>
              <a:rPr lang="tr-TR" b="1" dirty="0">
                <a:solidFill>
                  <a:srgbClr val="C00000"/>
                </a:solidFill>
              </a:rPr>
              <a:t>Milyarderlerin siyasi etki gücü hızla artıyor.</a:t>
            </a:r>
          </a:p>
          <a:p>
            <a:r>
              <a:rPr lang="tr-TR" dirty="0"/>
              <a:t>👉 </a:t>
            </a:r>
            <a:r>
              <a:rPr lang="tr-TR" sz="2400" dirty="0"/>
              <a:t>Büyük medya kuruluşlarının önemli kısmı milyarder kontrolüne geçiyor.</a:t>
            </a:r>
          </a:p>
          <a:p>
            <a:r>
              <a:rPr lang="tr-TR" sz="2400" dirty="0"/>
              <a:t>👉 Eşitsizlik sadece ekonomik değil: demokrasi ve karar alma süreçleri de yaygınlaşıyor.</a:t>
            </a:r>
          </a:p>
          <a:p>
            <a:r>
              <a:rPr lang="tr-TR" sz="2400" dirty="0"/>
              <a:t>👉 </a:t>
            </a:r>
            <a:r>
              <a:rPr lang="tr-TR" sz="2400" dirty="0" err="1"/>
              <a:t>Oxfam’ın</a:t>
            </a:r>
            <a:r>
              <a:rPr lang="tr-TR" sz="2400" dirty="0"/>
              <a:t> 2025 raporunda yeni her alanda yeni oligarşik yapıların ortaya çıkması konusunda  açık uyarılar var: Küresel sistem giderek küçük bir elit tarafından kontrol edilen bir yapıya dönüşüyor. </a:t>
            </a:r>
          </a:p>
          <a:p>
            <a:r>
              <a:rPr lang="tr-TR" sz="2400" dirty="0"/>
              <a:t>🔴</a:t>
            </a:r>
            <a:r>
              <a:rPr lang="tr-T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Neticede:  </a:t>
            </a:r>
            <a:r>
              <a:rPr lang="tr-TR" sz="2400" dirty="0">
                <a:solidFill>
                  <a:srgbClr val="0070C0"/>
                </a:solidFill>
              </a:rPr>
              <a:t>Söz konusu ekonomik yapı, </a:t>
            </a:r>
            <a:r>
              <a:rPr lang="tr-TR" sz="2400" b="1" dirty="0">
                <a:solidFill>
                  <a:srgbClr val="0070C0"/>
                </a:solidFill>
              </a:rPr>
              <a:t>t</a:t>
            </a:r>
            <a:r>
              <a:rPr lang="tr-TR" sz="2400" dirty="0">
                <a:solidFill>
                  <a:srgbClr val="0070C0"/>
                </a:solidFill>
              </a:rPr>
              <a:t>oplumsal gerilimleri artırıyor, demokratik kurumları zayıflatıyor, otokratik sistemler güçleniyor.</a:t>
            </a:r>
          </a:p>
        </p:txBody>
      </p:sp>
    </p:spTree>
    <p:extLst>
      <p:ext uri="{BB962C8B-B14F-4D97-AF65-F5344CB8AC3E}">
        <p14:creationId xmlns:p14="http://schemas.microsoft.com/office/powerpoint/2010/main" val="242195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011666-3D25-7E4E-911E-990DDDF2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123" y="296520"/>
            <a:ext cx="9619754" cy="587136"/>
          </a:xfrm>
        </p:spPr>
        <p:txBody>
          <a:bodyPr>
            <a:normAutofit fontScale="90000"/>
          </a:bodyPr>
          <a:lstStyle/>
          <a:p>
            <a:r>
              <a:rPr lang="tr-TR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7. Türkiye’ye dair dikkat çekici yansıma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4AD052-5EF3-8959-D355-B92196425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320800"/>
            <a:ext cx="10051555" cy="4145545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👉 Söz konusu küresel eğilimin Türkiye’de de hissediliyor.</a:t>
            </a:r>
          </a:p>
          <a:p>
            <a:r>
              <a:rPr lang="tr-TR" sz="2400" dirty="0"/>
              <a:t>Türkiye’de 30 milyarderin serveti, nüfusun %44’ünden fazla. </a:t>
            </a:r>
          </a:p>
          <a:p>
            <a:r>
              <a:rPr lang="tr-TR" sz="2400" dirty="0"/>
              <a:t>En zengin %1, toplam servetin %38’ini kontrol ediyor.</a:t>
            </a:r>
          </a:p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Türkiye’de 2025 sonu KBDMG 18000 Dolar. </a:t>
            </a:r>
          </a:p>
          <a:p>
            <a:r>
              <a:rPr lang="tr-TR" sz="2400" dirty="0"/>
              <a:t>Dolar kuru 44.5 TL’den;  kişi başı yıllık gelir 800.000 TL, aylık ise 66.750 TL.</a:t>
            </a:r>
          </a:p>
          <a:p>
            <a:r>
              <a:rPr lang="tr-TR" sz="2400" dirty="0"/>
              <a:t>➡️ </a:t>
            </a:r>
            <a:r>
              <a:rPr lang="tr-TR" sz="2400" b="1" dirty="0">
                <a:solidFill>
                  <a:srgbClr val="C00000"/>
                </a:solidFill>
              </a:rPr>
              <a:t>Bu vaziyet: </a:t>
            </a:r>
            <a:r>
              <a:rPr lang="tr-TR" sz="2400" dirty="0">
                <a:solidFill>
                  <a:srgbClr val="0070C0"/>
                </a:solidFill>
              </a:rPr>
              <a:t>ülkedeki ekonomik kalkınmayı zorlaştırırken, demokratik kurumları yıpratırken, siyasal ve ekonomik istikrarı zayıflatıcı etkiler doğurmaktadır</a:t>
            </a:r>
            <a:r>
              <a:rPr lang="tr-TR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307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AE8510-3041-4AB7-BF10-FEA087CB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05" y="269358"/>
            <a:ext cx="9603275" cy="1477973"/>
          </a:xfrm>
        </p:spPr>
        <p:txBody>
          <a:bodyPr>
            <a:normAutofit/>
          </a:bodyPr>
          <a:lstStyle/>
          <a:p>
            <a:r>
              <a:rPr lang="tr-TR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</a:rPr>
              <a:t>Dünyanın </a:t>
            </a:r>
            <a:br>
              <a:rPr lang="tr-TR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</a:rPr>
            </a:br>
            <a:r>
              <a:rPr lang="tr-TR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</a:rPr>
              <a:t>% 10’u aç; % 55’i Yoksul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3A9626-7C38-40BC-994E-5F01EFBB6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80" y="1978154"/>
            <a:ext cx="9489099" cy="3871501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002060"/>
                </a:solidFill>
              </a:rPr>
              <a:t>Birleşmiş Milletler 'in verilerine göre dünya çapında israf edilen gıdalar, açlık çeken yaklaşık bir milyar kişiyi dört kez doyurmaya yeterli.</a:t>
            </a:r>
          </a:p>
          <a:p>
            <a:r>
              <a:rPr lang="tr-TR" sz="2400" dirty="0">
                <a:solidFill>
                  <a:srgbClr val="002060"/>
                </a:solidFill>
              </a:rPr>
              <a:t>ABD'de üretilen gıdanın yüzde 40'ı hiç yenmiyor. Avrupa'da ise her yıl 100 milyon ton gıda çöpe gidiyor.  Ama buna karşın dünyada neredeyse bir milyar kişi açlık çekiyor.</a:t>
            </a:r>
          </a:p>
        </p:txBody>
      </p:sp>
    </p:spTree>
    <p:extLst>
      <p:ext uri="{BB962C8B-B14F-4D97-AF65-F5344CB8AC3E}">
        <p14:creationId xmlns:p14="http://schemas.microsoft.com/office/powerpoint/2010/main" val="422970546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">
  <a:themeElements>
    <a:clrScheme name="Ga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1294</TotalTime>
  <Words>1804</Words>
  <Application>Microsoft Office PowerPoint</Application>
  <PresentationFormat>Geniş ekran</PresentationFormat>
  <Paragraphs>166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2" baseType="lpstr">
      <vt:lpstr>Arial</vt:lpstr>
      <vt:lpstr>Arial Rounded MT Bold</vt:lpstr>
      <vt:lpstr>Bahnschrift</vt:lpstr>
      <vt:lpstr>Calibri</vt:lpstr>
      <vt:lpstr>Comic Sans MS</vt:lpstr>
      <vt:lpstr>Gill Sans MT</vt:lpstr>
      <vt:lpstr>Galeri</vt:lpstr>
      <vt:lpstr>KÜRESELLEŞENLER VE KÜRESELLEŞTİRİLENLER EKSENİNDE YABANCI SERMAYE GERÇEĞİ</vt:lpstr>
      <vt:lpstr>Neden bu konu?</vt:lpstr>
      <vt:lpstr>Sunum İçeriği</vt:lpstr>
      <vt:lpstr>Küreselleşme;  Küreselleşenler ve Küreselleştirilenler</vt:lpstr>
      <vt:lpstr>Küreselleştirilen Dünyadan Görünüm OXFAM’ın 2025 Servet İktidarı Raporundan özet bilgiler</vt:lpstr>
      <vt:lpstr>Eşitsizlik derinleşiyor,  yoksulluk yerinde sayıyor. </vt:lpstr>
      <vt:lpstr>Ekonomik güç → siyasi ve medya gücüne dönüşüyor. </vt:lpstr>
      <vt:lpstr>7. Türkiye’ye dair dikkat çekici yansıma </vt:lpstr>
      <vt:lpstr>Dünyanın  % 10’u aç; % 55’i Yoksul</vt:lpstr>
      <vt:lpstr>Dünyayı Küreselleştiren Örgütler Birleşmiş Milletler</vt:lpstr>
      <vt:lpstr>Dünyayı Küreselleştiren Örgütler IMF: Uluslararası para Fonu</vt:lpstr>
      <vt:lpstr>IMF’de Bretton Woods Para Sistemi ve etkileri </vt:lpstr>
      <vt:lpstr>Dünyayı Küreselleştiren Örgütler DÜNYA BANKASI : IBRD, IDA, IFC ve MIGA</vt:lpstr>
      <vt:lpstr>Dünyayı Küreselleştiren Örgütler DÜNYA TİCARET ÖRGÜTÜ</vt:lpstr>
      <vt:lpstr>Dünyayı Küreselleştiren Örgütler AB</vt:lpstr>
      <vt:lpstr>Ekonomik Kalkınma için Yabancı Sermaye Kullanmak</vt:lpstr>
      <vt:lpstr>Kaynak ülkeler için: Doğrudan ve dolaylı sermaye akımlarının etkileri </vt:lpstr>
      <vt:lpstr>Hedef ülkeler için: Doğrudan ve dolaylı sermaye akımlarının muhtemel olumlu etkileri</vt:lpstr>
      <vt:lpstr>Hedef ülkeler için: Doğrudan ve dolaylı sermaye akımlarının olumsuz etkileri</vt:lpstr>
      <vt:lpstr>Hedef ülkeler için: Doğrudan ve dolaylı sermaye akımlarının diğer yansımaları</vt:lpstr>
      <vt:lpstr>Cari açığı kapatabilmek için,  dışarıdan yabancı sermaye çekmek</vt:lpstr>
      <vt:lpstr>Dünya Neden Bu hale Geldi?</vt:lpstr>
      <vt:lpstr>Sermaye birikimine dayalı sömürgeci Küresel sisteme karşı alınabilecek önlemler</vt:lpstr>
      <vt:lpstr>Ekonomik Öneriler</vt:lpstr>
      <vt:lpstr>TEŞEKKÜR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KÜRESELLEŞENLER VE KÜRESELLEŞTİRİLENLER EKSENİNDE ULUSLARARASI ÖRGÜTLER VE SERMAYE</dc:title>
  <dc:creator>mustafa karagul</dc:creator>
  <cp:lastModifiedBy>MEHMET</cp:lastModifiedBy>
  <cp:revision>147</cp:revision>
  <dcterms:created xsi:type="dcterms:W3CDTF">2025-01-27T14:33:52Z</dcterms:created>
  <dcterms:modified xsi:type="dcterms:W3CDTF">2026-05-16T18:49:46Z</dcterms:modified>
</cp:coreProperties>
</file>